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5" r:id="rId3"/>
    <p:sldId id="267" r:id="rId4"/>
    <p:sldId id="261" r:id="rId5"/>
    <p:sldId id="263" r:id="rId6"/>
    <p:sldId id="260" r:id="rId7"/>
    <p:sldId id="259" r:id="rId8"/>
    <p:sldId id="268" r:id="rId9"/>
    <p:sldId id="257" r:id="rId10"/>
    <p:sldId id="256" r:id="rId11"/>
    <p:sldId id="266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6274"/>
    <a:srgbClr val="F0A8AA"/>
    <a:srgbClr val="FF0000"/>
    <a:srgbClr val="262626"/>
    <a:srgbClr val="151339"/>
    <a:srgbClr val="A5719F"/>
    <a:srgbClr val="474D6F"/>
    <a:srgbClr val="000000"/>
    <a:srgbClr val="BC7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jpg>
</file>

<file path=ppt/media/image21.jpg>
</file>

<file path=ppt/media/image22.jpg>
</file>

<file path=ppt/media/image23.jp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834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123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18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238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5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4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0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2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188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95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81C71-CA2D-4C4A-B43D-93EE58EB8517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3E4B3-0973-4E32-B49D-5D7F079B6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65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8.png"/><Relationship Id="rId7" Type="http://schemas.openxmlformats.org/officeDocument/2006/relationships/image" Target="../media/image21.jpg"/><Relationship Id="rId12" Type="http://schemas.openxmlformats.org/officeDocument/2006/relationships/image" Target="../media/image2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jpg"/><Relationship Id="rId11" Type="http://schemas.openxmlformats.org/officeDocument/2006/relationships/image" Target="../media/image25.pn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microsoft.com/office/2007/relationships/hdphoto" Target="../media/hdphoto1.wdp"/><Relationship Id="rId9" Type="http://schemas.openxmlformats.org/officeDocument/2006/relationships/image" Target="../media/image23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g"/><Relationship Id="rId7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jp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7" name="TextBox 6"/>
          <p:cNvSpPr txBox="1"/>
          <p:nvPr/>
        </p:nvSpPr>
        <p:spPr>
          <a:xfrm>
            <a:off x="610849" y="2655044"/>
            <a:ext cx="1132072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WHAT BECOMES OF THE BROKEN HEARTED?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- Project Heart -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25284" y="6395529"/>
            <a:ext cx="4366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reestyle Script" panose="030804020302050B0404" pitchFamily="66" charset="0"/>
              </a:rPr>
              <a:t>Collaborative project. Narrative Game. ST_2019</a:t>
            </a:r>
          </a:p>
        </p:txBody>
      </p:sp>
    </p:spTree>
    <p:extLst>
      <p:ext uri="{BB962C8B-B14F-4D97-AF65-F5344CB8AC3E}">
        <p14:creationId xmlns:p14="http://schemas.microsoft.com/office/powerpoint/2010/main" val="1983510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>
            <a:extLst>
              <a:ext uri="{FF2B5EF4-FFF2-40B4-BE49-F238E27FC236}">
                <a16:creationId xmlns:a16="http://schemas.microsoft.com/office/drawing/2014/main" id="{4E8E4DB1-9DC3-47B5-AFD6-E8629E199A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grpSp>
        <p:nvGrpSpPr>
          <p:cNvPr id="41" name="Group 40"/>
          <p:cNvGrpSpPr/>
          <p:nvPr/>
        </p:nvGrpSpPr>
        <p:grpSpPr>
          <a:xfrm>
            <a:off x="20369" y="-2366"/>
            <a:ext cx="12192000" cy="6858000"/>
            <a:chOff x="-1701809" y="1512088"/>
            <a:chExt cx="12192000" cy="6858000"/>
          </a:xfrm>
          <a:solidFill>
            <a:srgbClr val="151339">
              <a:alpha val="80000"/>
            </a:srgbClr>
          </a:solidFill>
        </p:grpSpPr>
        <p:sp>
          <p:nvSpPr>
            <p:cNvPr id="4" name="Rectangle 3"/>
            <p:cNvSpPr/>
            <p:nvPr/>
          </p:nvSpPr>
          <p:spPr>
            <a:xfrm>
              <a:off x="-1701809" y="1512088"/>
              <a:ext cx="121920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900380" y="3989588"/>
              <a:ext cx="8589811" cy="175432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Freestyle Script" panose="030804020302050B0404" pitchFamily="66" charset="0"/>
                </a:rPr>
                <a:t>~ Environment Concept Art~</a:t>
              </a:r>
            </a:p>
            <a:p>
              <a:pPr algn="ctr"/>
              <a:r>
                <a:rPr lang="en-US" sz="5400" dirty="0">
                  <a:solidFill>
                    <a:schemeClr val="bg1"/>
                  </a:solidFill>
                  <a:latin typeface="Freestyle Script" panose="030804020302050B0404" pitchFamily="66" charset="0"/>
                </a:rPr>
                <a:t> Maria 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-6600670" y="-8762"/>
            <a:ext cx="11347778" cy="6858000"/>
            <a:chOff x="179204" y="0"/>
            <a:chExt cx="11347778" cy="6858000"/>
          </a:xfrm>
        </p:grpSpPr>
        <p:grpSp>
          <p:nvGrpSpPr>
            <p:cNvPr id="33" name="Group 32"/>
            <p:cNvGrpSpPr/>
            <p:nvPr/>
          </p:nvGrpSpPr>
          <p:grpSpPr>
            <a:xfrm>
              <a:off x="179204" y="0"/>
              <a:ext cx="11347778" cy="6858000"/>
              <a:chOff x="-5957454" y="0"/>
              <a:chExt cx="11347778" cy="6858000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-5957454" y="0"/>
                <a:ext cx="11311094" cy="6858000"/>
                <a:chOff x="0" y="0"/>
                <a:chExt cx="11311094" cy="6858000"/>
              </a:xfrm>
              <a:effectLst>
                <a:outerShdw blurRad="254000" dist="88900" algn="l" rotWithShape="0">
                  <a:prstClr val="black">
                    <a:alpha val="51000"/>
                  </a:prstClr>
                </a:outerShdw>
              </a:effectLst>
            </p:grpSpPr>
            <p:sp>
              <p:nvSpPr>
                <p:cNvPr id="6" name="Rectangle 5"/>
                <p:cNvSpPr/>
                <p:nvPr/>
              </p:nvSpPr>
              <p:spPr>
                <a:xfrm>
                  <a:off x="0" y="0"/>
                  <a:ext cx="11163719" cy="6858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Heart 6"/>
                <p:cNvSpPr/>
                <p:nvPr/>
              </p:nvSpPr>
              <p:spPr>
                <a:xfrm rot="5400000">
                  <a:off x="10492153" y="3062235"/>
                  <a:ext cx="904352" cy="733530"/>
                </a:xfrm>
                <a:prstGeom prst="hear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9" name="TextBox 18"/>
              <p:cNvSpPr txBox="1"/>
              <p:nvPr/>
            </p:nvSpPr>
            <p:spPr>
              <a:xfrm>
                <a:off x="4767485" y="2976824"/>
                <a:ext cx="622839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latin typeface="Bahnschrift SemiBold Condensed" panose="020B0502040204020203" pitchFamily="34" charset="0"/>
                  </a:rPr>
                  <a:t>A</a:t>
                </a:r>
              </a:p>
            </p:txBody>
          </p:sp>
        </p:grpSp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3000"/>
                      </a14:imgEffect>
                      <a14:imgEffect>
                        <a14:brightnessContrast contrast="-1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60373" y="1606193"/>
              <a:ext cx="6208242" cy="3866353"/>
            </a:xfrm>
            <a:prstGeom prst="rect">
              <a:avLst/>
            </a:prstGeom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</p:pic>
        <p:sp>
          <p:nvSpPr>
            <p:cNvPr id="43" name="TextBox 42"/>
            <p:cNvSpPr txBox="1"/>
            <p:nvPr/>
          </p:nvSpPr>
          <p:spPr>
            <a:xfrm>
              <a:off x="5361709" y="484909"/>
              <a:ext cx="5211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Freestyle Script" panose="030804020302050B0404" pitchFamily="66" charset="0"/>
                </a:rPr>
                <a:t>Sections of The Heart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-6270677" y="-30248"/>
            <a:ext cx="10426112" cy="6858000"/>
            <a:chOff x="-98837" y="0"/>
            <a:chExt cx="10426112" cy="6858000"/>
          </a:xfrm>
        </p:grpSpPr>
        <p:grpSp>
          <p:nvGrpSpPr>
            <p:cNvPr id="34" name="Group 33"/>
            <p:cNvGrpSpPr/>
            <p:nvPr/>
          </p:nvGrpSpPr>
          <p:grpSpPr>
            <a:xfrm>
              <a:off x="-98837" y="0"/>
              <a:ext cx="10426112" cy="6858000"/>
              <a:chOff x="-5957454" y="0"/>
              <a:chExt cx="10426112" cy="6858000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-5957454" y="0"/>
                <a:ext cx="10426112" cy="6858000"/>
                <a:chOff x="0" y="0"/>
                <a:chExt cx="10426112" cy="6858000"/>
              </a:xfrm>
              <a:effectLst>
                <a:outerShdw blurRad="254000" dist="88900" algn="l" rotWithShape="0">
                  <a:prstClr val="black">
                    <a:alpha val="51000"/>
                  </a:prstClr>
                </a:outerShdw>
              </a:effectLst>
            </p:grpSpPr>
            <p:sp>
              <p:nvSpPr>
                <p:cNvPr id="9" name="Rectangle 8"/>
                <p:cNvSpPr/>
                <p:nvPr/>
              </p:nvSpPr>
              <p:spPr>
                <a:xfrm>
                  <a:off x="0" y="0"/>
                  <a:ext cx="10278737" cy="6858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M</a:t>
                  </a:r>
                </a:p>
              </p:txBody>
            </p:sp>
            <p:sp>
              <p:nvSpPr>
                <p:cNvPr id="10" name="Heart 9"/>
                <p:cNvSpPr/>
                <p:nvPr/>
              </p:nvSpPr>
              <p:spPr>
                <a:xfrm rot="5400000">
                  <a:off x="9607171" y="2267185"/>
                  <a:ext cx="904352" cy="733530"/>
                </a:xfrm>
                <a:prstGeom prst="hear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1" name="Rectangle 20"/>
              <p:cNvSpPr/>
              <p:nvPr/>
            </p:nvSpPr>
            <p:spPr>
              <a:xfrm>
                <a:off x="3917715" y="2249229"/>
                <a:ext cx="421910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4400" b="1" dirty="0">
                    <a:latin typeface="Bahnschrift SemiBold Condensed" panose="020B0502040204020203" pitchFamily="34" charset="0"/>
                  </a:rPr>
                  <a:t>B</a:t>
                </a:r>
              </a:p>
            </p:txBody>
          </p:sp>
        </p:grpSp>
        <p:pic>
          <p:nvPicPr>
            <p:cNvPr id="49" name="Picture 48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02" b="65252"/>
            <a:stretch/>
          </p:blipFill>
          <p:spPr>
            <a:xfrm>
              <a:off x="3938361" y="576568"/>
              <a:ext cx="5193113" cy="2990679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162" b="32727"/>
            <a:stretch/>
          </p:blipFill>
          <p:spPr>
            <a:xfrm>
              <a:off x="3913341" y="3595821"/>
              <a:ext cx="6141725" cy="3148522"/>
            </a:xfrm>
            <a:prstGeom prst="rect">
              <a:avLst/>
            </a:prstGeom>
          </p:spPr>
        </p:pic>
        <p:sp>
          <p:nvSpPr>
            <p:cNvPr id="51" name="TextBox 50"/>
            <p:cNvSpPr txBox="1"/>
            <p:nvPr/>
          </p:nvSpPr>
          <p:spPr>
            <a:xfrm flipH="1">
              <a:off x="4452364" y="78864"/>
              <a:ext cx="42199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Freestyle Script" panose="030804020302050B0404" pitchFamily="66" charset="0"/>
                </a:rPr>
                <a:t>Mood Exploration</a:t>
              </a: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-6041972" y="-46806"/>
            <a:ext cx="9478330" cy="6858000"/>
            <a:chOff x="573487" y="0"/>
            <a:chExt cx="9478330" cy="6858000"/>
          </a:xfrm>
        </p:grpSpPr>
        <p:grpSp>
          <p:nvGrpSpPr>
            <p:cNvPr id="35" name="Group 34"/>
            <p:cNvGrpSpPr/>
            <p:nvPr/>
          </p:nvGrpSpPr>
          <p:grpSpPr>
            <a:xfrm>
              <a:off x="573487" y="0"/>
              <a:ext cx="9478330" cy="6858000"/>
              <a:chOff x="-5855931" y="-342875"/>
              <a:chExt cx="9478330" cy="6858000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-5855931" y="-342875"/>
                <a:ext cx="9478330" cy="6858000"/>
                <a:chOff x="101523" y="-342875"/>
                <a:chExt cx="9478330" cy="6858000"/>
              </a:xfrm>
              <a:effectLst>
                <a:outerShdw blurRad="254000" dist="88900" algn="l" rotWithShape="0">
                  <a:prstClr val="black">
                    <a:alpha val="51000"/>
                  </a:prstClr>
                </a:outerShdw>
              </a:effectLst>
            </p:grpSpPr>
            <p:sp>
              <p:nvSpPr>
                <p:cNvPr id="12" name="Rectangle 11"/>
                <p:cNvSpPr/>
                <p:nvPr/>
              </p:nvSpPr>
              <p:spPr>
                <a:xfrm>
                  <a:off x="101523" y="-342875"/>
                  <a:ext cx="9430439" cy="6858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Heart 12"/>
                <p:cNvSpPr/>
                <p:nvPr/>
              </p:nvSpPr>
              <p:spPr>
                <a:xfrm rot="5400000">
                  <a:off x="8760912" y="1538235"/>
                  <a:ext cx="904352" cy="733530"/>
                </a:xfrm>
                <a:prstGeom prst="heart">
                  <a:avLst/>
                </a:prstGeom>
                <a:solidFill>
                  <a:srgbClr val="D0627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3" name="Rectangle 22"/>
              <p:cNvSpPr/>
              <p:nvPr/>
            </p:nvSpPr>
            <p:spPr>
              <a:xfrm>
                <a:off x="3042449" y="1520279"/>
                <a:ext cx="420308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4400" b="1" dirty="0">
                    <a:latin typeface="Bahnschrift SemiBold Condensed" panose="020B0502040204020203" pitchFamily="34" charset="0"/>
                  </a:rPr>
                  <a:t>C</a:t>
                </a:r>
              </a:p>
            </p:txBody>
          </p:sp>
        </p:grpSp>
        <p:pic>
          <p:nvPicPr>
            <p:cNvPr id="50" name="Picture 49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8081"/>
            <a:stretch/>
          </p:blipFill>
          <p:spPr>
            <a:xfrm>
              <a:off x="3714820" y="4365658"/>
              <a:ext cx="4576885" cy="2407259"/>
            </a:xfrm>
            <a:prstGeom prst="rect">
              <a:avLst/>
            </a:prstGeom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5229" y="416492"/>
              <a:ext cx="4908155" cy="3706679"/>
            </a:xfrm>
            <a:prstGeom prst="rect">
              <a:avLst/>
            </a:prstGeom>
          </p:spPr>
        </p:pic>
      </p:grpSp>
      <p:grpSp>
        <p:nvGrpSpPr>
          <p:cNvPr id="65" name="Group 64"/>
          <p:cNvGrpSpPr/>
          <p:nvPr/>
        </p:nvGrpSpPr>
        <p:grpSpPr>
          <a:xfrm>
            <a:off x="-5847358" y="-28338"/>
            <a:ext cx="8718498" cy="6858000"/>
            <a:chOff x="610585" y="0"/>
            <a:chExt cx="8718498" cy="6858000"/>
          </a:xfrm>
        </p:grpSpPr>
        <p:grpSp>
          <p:nvGrpSpPr>
            <p:cNvPr id="27" name="Group 26"/>
            <p:cNvGrpSpPr/>
            <p:nvPr/>
          </p:nvGrpSpPr>
          <p:grpSpPr>
            <a:xfrm>
              <a:off x="610585" y="0"/>
              <a:ext cx="8718498" cy="6858000"/>
              <a:chOff x="23439" y="0"/>
              <a:chExt cx="8718498" cy="685800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23439" y="0"/>
                <a:ext cx="8718498" cy="6858000"/>
                <a:chOff x="0" y="0"/>
                <a:chExt cx="8718498" cy="6858000"/>
              </a:xfrm>
              <a:effectLst>
                <a:outerShdw blurRad="254000" dist="88900" algn="l" rotWithShape="0">
                  <a:prstClr val="black">
                    <a:alpha val="51000"/>
                  </a:prstClr>
                </a:outerShdw>
              </a:effectLst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0" y="0"/>
                  <a:ext cx="8571123" cy="6858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" name="Heart 15"/>
                <p:cNvSpPr/>
                <p:nvPr/>
              </p:nvSpPr>
              <p:spPr>
                <a:xfrm rot="5400000">
                  <a:off x="7899557" y="787252"/>
                  <a:ext cx="904352" cy="733530"/>
                </a:xfrm>
                <a:prstGeom prst="hear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2" name="Rectangle 21"/>
              <p:cNvSpPr/>
              <p:nvPr/>
            </p:nvSpPr>
            <p:spPr>
              <a:xfrm>
                <a:off x="8188142" y="769296"/>
                <a:ext cx="428322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4400" b="1" dirty="0">
                    <a:latin typeface="Bahnschrift SemiBold Condensed" panose="020B0502040204020203" pitchFamily="34" charset="0"/>
                  </a:rPr>
                  <a:t>D</a:t>
                </a:r>
              </a:p>
            </p:txBody>
          </p:sp>
        </p:grpSp>
        <p:pic>
          <p:nvPicPr>
            <p:cNvPr id="57" name="Picture 56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9798" r="36528"/>
            <a:stretch/>
          </p:blipFill>
          <p:spPr>
            <a:xfrm>
              <a:off x="2100858" y="4850934"/>
              <a:ext cx="4006669" cy="1950238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1212" r="36730" b="21010"/>
            <a:stretch/>
          </p:blipFill>
          <p:spPr>
            <a:xfrm>
              <a:off x="6223466" y="5430401"/>
              <a:ext cx="2837318" cy="1219201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447" t="27273" b="39798"/>
            <a:stretch/>
          </p:blipFill>
          <p:spPr>
            <a:xfrm>
              <a:off x="7538562" y="2884149"/>
              <a:ext cx="1553092" cy="2263556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475" r="35170" b="40000"/>
            <a:stretch/>
          </p:blipFill>
          <p:spPr>
            <a:xfrm>
              <a:off x="3850899" y="631915"/>
              <a:ext cx="2790858" cy="2141299"/>
            </a:xfrm>
            <a:prstGeom prst="rect">
              <a:avLst/>
            </a:prstGeom>
          </p:spPr>
        </p:pic>
        <p:pic>
          <p:nvPicPr>
            <p:cNvPr id="61" name="Picture 60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3131"/>
            <a:stretch/>
          </p:blipFill>
          <p:spPr>
            <a:xfrm>
              <a:off x="2464258" y="2902880"/>
              <a:ext cx="4484414" cy="1842655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580" t="61212" b="21010"/>
            <a:stretch/>
          </p:blipFill>
          <p:spPr>
            <a:xfrm>
              <a:off x="6415362" y="1141511"/>
              <a:ext cx="1975085" cy="1474384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090" t="79798"/>
            <a:stretch/>
          </p:blipFill>
          <p:spPr>
            <a:xfrm>
              <a:off x="2006060" y="1230440"/>
              <a:ext cx="1610355" cy="1385455"/>
            </a:xfrm>
            <a:prstGeom prst="rect">
              <a:avLst/>
            </a:prstGeom>
          </p:spPr>
        </p:pic>
        <p:sp>
          <p:nvSpPr>
            <p:cNvPr id="64" name="TextBox 63"/>
            <p:cNvSpPr txBox="1"/>
            <p:nvPr/>
          </p:nvSpPr>
          <p:spPr>
            <a:xfrm flipH="1">
              <a:off x="3163549" y="29363"/>
              <a:ext cx="48319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Freestyle Script" panose="030804020302050B0404" pitchFamily="66" charset="0"/>
                </a:rPr>
                <a:t>Childhood Room Assets</a:t>
              </a: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-6182059" y="-60114"/>
            <a:ext cx="8553875" cy="6858000"/>
            <a:chOff x="0" y="0"/>
            <a:chExt cx="8553875" cy="6858000"/>
          </a:xfrm>
        </p:grpSpPr>
        <p:grpSp>
          <p:nvGrpSpPr>
            <p:cNvPr id="70" name="Group 69"/>
            <p:cNvGrpSpPr/>
            <p:nvPr/>
          </p:nvGrpSpPr>
          <p:grpSpPr>
            <a:xfrm>
              <a:off x="0" y="0"/>
              <a:ext cx="8553875" cy="6858000"/>
              <a:chOff x="0" y="0"/>
              <a:chExt cx="8553875" cy="6858000"/>
            </a:xfrm>
            <a:effectLst>
              <a:outerShdw blurRad="254000" dist="88900" algn="l" rotWithShape="0">
                <a:prstClr val="black">
                  <a:alpha val="51000"/>
                </a:prstClr>
              </a:outerShdw>
            </a:effectLst>
          </p:grpSpPr>
          <p:sp>
            <p:nvSpPr>
              <p:cNvPr id="66" name="Rectangle 65"/>
              <p:cNvSpPr/>
              <p:nvPr/>
            </p:nvSpPr>
            <p:spPr>
              <a:xfrm>
                <a:off x="0" y="0"/>
                <a:ext cx="8390447" cy="685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Heart 66"/>
              <p:cNvSpPr/>
              <p:nvPr/>
            </p:nvSpPr>
            <p:spPr>
              <a:xfrm rot="5400000">
                <a:off x="7727207" y="109796"/>
                <a:ext cx="889958" cy="763379"/>
              </a:xfrm>
              <a:prstGeom prst="heart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7985142" y="88760"/>
                <a:ext cx="397866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4400" b="1" dirty="0">
                    <a:latin typeface="Bahnschrift SemiBold Condensed" panose="020B0502040204020203" pitchFamily="34" charset="0"/>
                  </a:rPr>
                  <a:t>E</a:t>
                </a:r>
              </a:p>
            </p:txBody>
          </p:sp>
        </p:grpSp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4283" y="548270"/>
              <a:ext cx="5608112" cy="5761459"/>
            </a:xfrm>
            <a:prstGeom prst="rect">
              <a:avLst/>
            </a:prstGeom>
          </p:spPr>
        </p:pic>
        <p:sp>
          <p:nvSpPr>
            <p:cNvPr id="72" name="TextBox 71"/>
            <p:cNvSpPr txBox="1"/>
            <p:nvPr/>
          </p:nvSpPr>
          <p:spPr>
            <a:xfrm flipH="1">
              <a:off x="2863217" y="113380"/>
              <a:ext cx="45526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Freestyle Script" panose="030804020302050B0404" pitchFamily="66" charset="0"/>
                </a:rPr>
                <a:t>Letter Room Concept</a:t>
              </a: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-6020575" y="-60114"/>
            <a:ext cx="7730948" cy="6858000"/>
            <a:chOff x="0" y="0"/>
            <a:chExt cx="7730948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74" name="Rectangle 73"/>
            <p:cNvSpPr/>
            <p:nvPr/>
          </p:nvSpPr>
          <p:spPr>
            <a:xfrm>
              <a:off x="0" y="0"/>
              <a:ext cx="7562395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8" name="Group 77"/>
            <p:cNvGrpSpPr/>
            <p:nvPr/>
          </p:nvGrpSpPr>
          <p:grpSpPr>
            <a:xfrm>
              <a:off x="6961797" y="1773971"/>
              <a:ext cx="769151" cy="867691"/>
              <a:chOff x="7781318" y="1659063"/>
              <a:chExt cx="769151" cy="867691"/>
            </a:xfrm>
          </p:grpSpPr>
          <p:sp>
            <p:nvSpPr>
              <p:cNvPr id="75" name="Heart 74"/>
              <p:cNvSpPr/>
              <p:nvPr/>
            </p:nvSpPr>
            <p:spPr>
              <a:xfrm rot="5400000">
                <a:off x="7732048" y="1708333"/>
                <a:ext cx="867691" cy="769151"/>
              </a:xfrm>
              <a:prstGeom prst="hear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7971296" y="1671703"/>
                <a:ext cx="393056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4400" b="1" dirty="0">
                    <a:latin typeface="Bahnschrift SemiBold Condensed" panose="020B0502040204020203" pitchFamily="34" charset="0"/>
                  </a:rPr>
                  <a:t>F</a:t>
                </a:r>
              </a:p>
            </p:txBody>
          </p:sp>
        </p:grpSp>
        <p:pic>
          <p:nvPicPr>
            <p:cNvPr id="79" name="Picture 78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7071"/>
            <a:stretch/>
          </p:blipFill>
          <p:spPr>
            <a:xfrm>
              <a:off x="1697884" y="116699"/>
              <a:ext cx="5084189" cy="2613738"/>
            </a:xfrm>
            <a:prstGeom prst="rect">
              <a:avLst/>
            </a:prstGeom>
          </p:spPr>
        </p:pic>
        <p:pic>
          <p:nvPicPr>
            <p:cNvPr id="80" name="Picture 79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738" b="39394"/>
            <a:stretch/>
          </p:blipFill>
          <p:spPr>
            <a:xfrm>
              <a:off x="3033916" y="2771279"/>
              <a:ext cx="4316927" cy="1810836"/>
            </a:xfrm>
            <a:prstGeom prst="rect">
              <a:avLst/>
            </a:prstGeom>
          </p:spPr>
        </p:pic>
        <p:pic>
          <p:nvPicPr>
            <p:cNvPr id="81" name="Picture 80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222"/>
            <a:stretch/>
          </p:blipFill>
          <p:spPr>
            <a:xfrm>
              <a:off x="2350457" y="4617695"/>
              <a:ext cx="4482835" cy="2224319"/>
            </a:xfrm>
            <a:prstGeom prst="rect">
              <a:avLst/>
            </a:prstGeom>
          </p:spPr>
        </p:pic>
      </p:grpSp>
      <p:grpSp>
        <p:nvGrpSpPr>
          <p:cNvPr id="101" name="Group 100"/>
          <p:cNvGrpSpPr/>
          <p:nvPr/>
        </p:nvGrpSpPr>
        <p:grpSpPr>
          <a:xfrm>
            <a:off x="-5795311" y="-30248"/>
            <a:ext cx="6903901" cy="6858000"/>
            <a:chOff x="-6103856" y="0"/>
            <a:chExt cx="6903901" cy="6858000"/>
          </a:xfrm>
        </p:grpSpPr>
        <p:grpSp>
          <p:nvGrpSpPr>
            <p:cNvPr id="89" name="Group 88"/>
            <p:cNvGrpSpPr/>
            <p:nvPr/>
          </p:nvGrpSpPr>
          <p:grpSpPr>
            <a:xfrm>
              <a:off x="-6103856" y="0"/>
              <a:ext cx="6903901" cy="6858000"/>
              <a:chOff x="-6103856" y="0"/>
              <a:chExt cx="6903901" cy="6858000"/>
            </a:xfrm>
            <a:effectLst>
              <a:outerShdw blurRad="254000" dist="88900" algn="l" rotWithShape="0">
                <a:prstClr val="black">
                  <a:alpha val="51000"/>
                </a:prstClr>
              </a:outerShdw>
            </a:effectLst>
          </p:grpSpPr>
          <p:sp>
            <p:nvSpPr>
              <p:cNvPr id="84" name="Rectangle 83"/>
              <p:cNvSpPr/>
              <p:nvPr/>
            </p:nvSpPr>
            <p:spPr>
              <a:xfrm>
                <a:off x="-6103856" y="0"/>
                <a:ext cx="671051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5" name="Heart 84"/>
              <p:cNvSpPr/>
              <p:nvPr/>
            </p:nvSpPr>
            <p:spPr>
              <a:xfrm rot="5400000">
                <a:off x="-57312" y="3761270"/>
                <a:ext cx="880223" cy="834490"/>
              </a:xfrm>
              <a:prstGeom prst="hear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234978" y="3763762"/>
                <a:ext cx="433132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4400" b="1" dirty="0">
                    <a:latin typeface="Bahnschrift SemiBold Condensed" panose="020B0502040204020203" pitchFamily="34" charset="0"/>
                  </a:rPr>
                  <a:t>G</a:t>
                </a:r>
              </a:p>
            </p:txBody>
          </p:sp>
        </p:grpSp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710418" y="683897"/>
              <a:ext cx="5577437" cy="2826467"/>
            </a:xfrm>
            <a:prstGeom prst="rect">
              <a:avLst/>
            </a:prstGeom>
          </p:spPr>
        </p:pic>
        <p:pic>
          <p:nvPicPr>
            <p:cNvPr id="92" name="Picture 91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721279" y="3567317"/>
              <a:ext cx="5571224" cy="2773897"/>
            </a:xfrm>
            <a:prstGeom prst="rect">
              <a:avLst/>
            </a:prstGeom>
          </p:spPr>
        </p:pic>
        <p:sp>
          <p:nvSpPr>
            <p:cNvPr id="93" name="TextBox 92"/>
            <p:cNvSpPr txBox="1"/>
            <p:nvPr/>
          </p:nvSpPr>
          <p:spPr>
            <a:xfrm>
              <a:off x="-5054969" y="56151"/>
              <a:ext cx="53737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Freestyle Script" panose="030804020302050B0404" pitchFamily="66" charset="0"/>
                </a:rPr>
                <a:t>1</a:t>
              </a:r>
              <a:r>
                <a:rPr lang="en-US" sz="3600" baseline="30000" dirty="0">
                  <a:latin typeface="Freestyle Script" panose="030804020302050B0404" pitchFamily="66" charset="0"/>
                </a:rPr>
                <a:t>st</a:t>
              </a:r>
              <a:r>
                <a:rPr lang="en-US" sz="3600" dirty="0">
                  <a:latin typeface="Freestyle Script" panose="030804020302050B0404" pitchFamily="66" charset="0"/>
                </a:rPr>
                <a:t> Room Rough Model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68897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11111E-6 L 0.5931 -1.11111E-6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64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85185E-6 L 0.61107 -1.85185E-6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96296E-6 L 0.59623 0.0044 " pathEditMode="relative" rAng="0" ptsTypes="AA">
                                      <p:cBhvr>
                                        <p:cTn id="14" dur="1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805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3.33333E-6 L 0.60794 0.00394 " pathEditMode="relative" rAng="0" ptsTypes="AA">
                                      <p:cBhvr>
                                        <p:cTn id="18" dur="1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391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3.7037E-6 L 0.52605 0.00394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02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3.7037E-6 L 0.49817 0.0088 " pathEditMode="relative" rAng="0" ptsTypes="AA">
                                      <p:cBhvr>
                                        <p:cTn id="26" dur="1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09" y="4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85185E-6 L 0.4526 0.00116 " pathEditMode="relative" rAng="0" ptsTypes="AA">
                                      <p:cBhvr>
                                        <p:cTn id="30" dur="1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63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C61EBD-EDE9-4705-8DCA-0867727EC9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029BE0-4554-420F-92F0-19FD4830C2F9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262626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64BFA8-0964-4EBF-8C4B-31336E7811DD}"/>
              </a:ext>
            </a:extLst>
          </p:cNvPr>
          <p:cNvSpPr txBox="1"/>
          <p:nvPr/>
        </p:nvSpPr>
        <p:spPr>
          <a:xfrm>
            <a:off x="0" y="2025870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PROGRAMMING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- Demo -</a:t>
            </a:r>
          </a:p>
        </p:txBody>
      </p:sp>
    </p:spTree>
    <p:extLst>
      <p:ext uri="{BB962C8B-B14F-4D97-AF65-F5344CB8AC3E}">
        <p14:creationId xmlns:p14="http://schemas.microsoft.com/office/powerpoint/2010/main" val="178024003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E0C1045-CD0C-4289-9F26-3FD9E31F6DA2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262626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89773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1253903-3232-46C4-AA20-6353107D2077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C5D4EE-28A3-4245-BEF5-9BF682863521}"/>
              </a:ext>
            </a:extLst>
          </p:cNvPr>
          <p:cNvSpPr txBox="1"/>
          <p:nvPr/>
        </p:nvSpPr>
        <p:spPr>
          <a:xfrm>
            <a:off x="1" y="2655044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PLANNING &amp; EXECUTION</a:t>
            </a:r>
          </a:p>
        </p:txBody>
      </p:sp>
    </p:spTree>
    <p:extLst>
      <p:ext uri="{BB962C8B-B14F-4D97-AF65-F5344CB8AC3E}">
        <p14:creationId xmlns:p14="http://schemas.microsoft.com/office/powerpoint/2010/main" val="327649893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1253903-3232-46C4-AA20-6353107D2077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45A8A0CB-ACA2-4B20-BA35-E2DE6FD1DB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1196" y="705955"/>
            <a:ext cx="1447476" cy="14474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D73D99F-0E32-4838-9A9D-04EF7257F7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70" y="429249"/>
            <a:ext cx="1544165" cy="154416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FBE8501-EE92-4B50-A5DF-B873B5B71157}"/>
              </a:ext>
            </a:extLst>
          </p:cNvPr>
          <p:cNvSpPr txBox="1"/>
          <p:nvPr/>
        </p:nvSpPr>
        <p:spPr>
          <a:xfrm>
            <a:off x="6630441" y="438498"/>
            <a:ext cx="40602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basic structure based on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presentations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= main objectives</a:t>
            </a: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E20ECC3D-BFF5-4DD1-AC2D-B14597616A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97542" y="2364545"/>
            <a:ext cx="5549567" cy="2232387"/>
          </a:xfrm>
          <a:prstGeom prst="bent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29E02E0-344B-4069-B2BB-2EA05493FFAA}"/>
              </a:ext>
            </a:extLst>
          </p:cNvPr>
          <p:cNvSpPr txBox="1"/>
          <p:nvPr/>
        </p:nvSpPr>
        <p:spPr>
          <a:xfrm>
            <a:off x="710478" y="5626984"/>
            <a:ext cx="3397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summary of game ideas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0DAC50-A1D3-4EE7-A28B-D922B3F0C7A5}"/>
              </a:ext>
            </a:extLst>
          </p:cNvPr>
          <p:cNvSpPr txBox="1"/>
          <p:nvPr/>
        </p:nvSpPr>
        <p:spPr>
          <a:xfrm>
            <a:off x="352208" y="3765931"/>
            <a:ext cx="33975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lists of assets, mechanics, animations, sounds etc.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4CD00A8-5903-40EE-B718-615C9594701E}"/>
              </a:ext>
            </a:extLst>
          </p:cNvPr>
          <p:cNvSpPr txBox="1"/>
          <p:nvPr/>
        </p:nvSpPr>
        <p:spPr>
          <a:xfrm>
            <a:off x="661242" y="2336280"/>
            <a:ext cx="2684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quick feedback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B39CDAC-5614-4DB3-976E-CEB049183AAB}"/>
              </a:ext>
            </a:extLst>
          </p:cNvPr>
          <p:cNvSpPr txBox="1"/>
          <p:nvPr/>
        </p:nvSpPr>
        <p:spPr>
          <a:xfrm>
            <a:off x="7778093" y="2028309"/>
            <a:ext cx="25884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weekly ~sprints~ </a:t>
            </a:r>
          </a:p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= small objectives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56682A5-DA59-4D69-A6A8-DC9F2B59ED2A}"/>
              </a:ext>
            </a:extLst>
          </p:cNvPr>
          <p:cNvSpPr txBox="1"/>
          <p:nvPr/>
        </p:nvSpPr>
        <p:spPr>
          <a:xfrm>
            <a:off x="7950552" y="3543745"/>
            <a:ext cx="32143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knowledge of what everyone is working on at all 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6B7831-2685-4683-88B6-132ECDF365D6}"/>
              </a:ext>
            </a:extLst>
          </p:cNvPr>
          <p:cNvSpPr txBox="1"/>
          <p:nvPr/>
        </p:nvSpPr>
        <p:spPr>
          <a:xfrm>
            <a:off x="7956132" y="5645064"/>
            <a:ext cx="2046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personal deadlines</a:t>
            </a:r>
          </a:p>
        </p:txBody>
      </p:sp>
      <p:sp>
        <p:nvSpPr>
          <p:cNvPr id="5" name="Heart 4">
            <a:extLst>
              <a:ext uri="{FF2B5EF4-FFF2-40B4-BE49-F238E27FC236}">
                <a16:creationId xmlns:a16="http://schemas.microsoft.com/office/drawing/2014/main" id="{74D2221F-3416-4583-A139-9DFD2B497094}"/>
              </a:ext>
            </a:extLst>
          </p:cNvPr>
          <p:cNvSpPr/>
          <p:nvPr/>
        </p:nvSpPr>
        <p:spPr>
          <a:xfrm>
            <a:off x="10025154" y="927449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Heart 17">
            <a:extLst>
              <a:ext uri="{FF2B5EF4-FFF2-40B4-BE49-F238E27FC236}">
                <a16:creationId xmlns:a16="http://schemas.microsoft.com/office/drawing/2014/main" id="{AB67236A-8ABC-4855-A549-9DEEBCC5E784}"/>
              </a:ext>
            </a:extLst>
          </p:cNvPr>
          <p:cNvSpPr/>
          <p:nvPr/>
        </p:nvSpPr>
        <p:spPr>
          <a:xfrm>
            <a:off x="10033211" y="2397099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Heart 19">
            <a:extLst>
              <a:ext uri="{FF2B5EF4-FFF2-40B4-BE49-F238E27FC236}">
                <a16:creationId xmlns:a16="http://schemas.microsoft.com/office/drawing/2014/main" id="{D4B071DC-5F2C-468E-879D-BF8181ADCD35}"/>
              </a:ext>
            </a:extLst>
          </p:cNvPr>
          <p:cNvSpPr/>
          <p:nvPr/>
        </p:nvSpPr>
        <p:spPr>
          <a:xfrm>
            <a:off x="7792455" y="3845350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Heart 20">
            <a:extLst>
              <a:ext uri="{FF2B5EF4-FFF2-40B4-BE49-F238E27FC236}">
                <a16:creationId xmlns:a16="http://schemas.microsoft.com/office/drawing/2014/main" id="{441560A7-3A68-4FC7-9BF7-0581ED9C848E}"/>
              </a:ext>
            </a:extLst>
          </p:cNvPr>
          <p:cNvSpPr/>
          <p:nvPr/>
        </p:nvSpPr>
        <p:spPr>
          <a:xfrm>
            <a:off x="7803302" y="5845101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C2A426-D02E-4CBE-97F6-1D71E1C557C0}"/>
              </a:ext>
            </a:extLst>
          </p:cNvPr>
          <p:cNvSpPr/>
          <p:nvPr/>
        </p:nvSpPr>
        <p:spPr>
          <a:xfrm>
            <a:off x="4511863" y="2536130"/>
            <a:ext cx="2032309" cy="203230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967700-3A5D-4EBA-9EC6-32E99EA874B0}"/>
              </a:ext>
            </a:extLst>
          </p:cNvPr>
          <p:cNvCxnSpPr/>
          <p:nvPr/>
        </p:nvCxnSpPr>
        <p:spPr>
          <a:xfrm>
            <a:off x="529839" y="1973414"/>
            <a:ext cx="0" cy="44872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Heart 21">
            <a:extLst>
              <a:ext uri="{FF2B5EF4-FFF2-40B4-BE49-F238E27FC236}">
                <a16:creationId xmlns:a16="http://schemas.microsoft.com/office/drawing/2014/main" id="{0ED6848E-7510-48A1-ADF4-383CA5828366}"/>
              </a:ext>
            </a:extLst>
          </p:cNvPr>
          <p:cNvSpPr/>
          <p:nvPr/>
        </p:nvSpPr>
        <p:spPr>
          <a:xfrm>
            <a:off x="371741" y="2464086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Heart 22">
            <a:extLst>
              <a:ext uri="{FF2B5EF4-FFF2-40B4-BE49-F238E27FC236}">
                <a16:creationId xmlns:a16="http://schemas.microsoft.com/office/drawing/2014/main" id="{21C967B1-5806-4CE9-A011-4B60BEC3A4A2}"/>
              </a:ext>
            </a:extLst>
          </p:cNvPr>
          <p:cNvSpPr/>
          <p:nvPr/>
        </p:nvSpPr>
        <p:spPr>
          <a:xfrm>
            <a:off x="378978" y="4078295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Heart 23">
            <a:extLst>
              <a:ext uri="{FF2B5EF4-FFF2-40B4-BE49-F238E27FC236}">
                <a16:creationId xmlns:a16="http://schemas.microsoft.com/office/drawing/2014/main" id="{1FB16D9B-CDC4-448F-BE70-F68C41DA46E2}"/>
              </a:ext>
            </a:extLst>
          </p:cNvPr>
          <p:cNvSpPr/>
          <p:nvPr/>
        </p:nvSpPr>
        <p:spPr>
          <a:xfrm>
            <a:off x="371740" y="5833098"/>
            <a:ext cx="316195" cy="273883"/>
          </a:xfrm>
          <a:prstGeom prst="heart">
            <a:avLst/>
          </a:prstGeom>
          <a:solidFill>
            <a:srgbClr val="F0A8A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466FC4C-D422-487B-9794-A8B19A680F80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4596911" y="2626007"/>
            <a:ext cx="212577" cy="2077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D25965-7F96-427C-89E9-120217177AD7}"/>
              </a:ext>
            </a:extLst>
          </p:cNvPr>
          <p:cNvCxnSpPr>
            <a:stCxn id="8" idx="0"/>
          </p:cNvCxnSpPr>
          <p:nvPr/>
        </p:nvCxnSpPr>
        <p:spPr>
          <a:xfrm flipV="1">
            <a:off x="5528018" y="1770077"/>
            <a:ext cx="8716" cy="7660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6C1AA00-A747-4CC8-B16B-4B2A47BB1B37}"/>
              </a:ext>
            </a:extLst>
          </p:cNvPr>
          <p:cNvCxnSpPr>
            <a:stCxn id="8" idx="4"/>
          </p:cNvCxnSpPr>
          <p:nvPr/>
        </p:nvCxnSpPr>
        <p:spPr>
          <a:xfrm>
            <a:off x="5528018" y="4568439"/>
            <a:ext cx="0" cy="105854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6230449-DBB3-4EC0-86FA-1CF7C06155C5}"/>
              </a:ext>
            </a:extLst>
          </p:cNvPr>
          <p:cNvSpPr txBox="1"/>
          <p:nvPr/>
        </p:nvSpPr>
        <p:spPr>
          <a:xfrm>
            <a:off x="2476338" y="2144247"/>
            <a:ext cx="2468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accessibility of most recent game build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32F967-2F4A-47D3-8ADE-A83155764AEB}"/>
              </a:ext>
            </a:extLst>
          </p:cNvPr>
          <p:cNvSpPr txBox="1"/>
          <p:nvPr/>
        </p:nvSpPr>
        <p:spPr>
          <a:xfrm>
            <a:off x="4209663" y="5571488"/>
            <a:ext cx="2495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 all resources available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456140-3E6D-47C8-9917-BD92714B69C6}"/>
              </a:ext>
            </a:extLst>
          </p:cNvPr>
          <p:cNvSpPr txBox="1"/>
          <p:nvPr/>
        </p:nvSpPr>
        <p:spPr>
          <a:xfrm>
            <a:off x="4538866" y="1242341"/>
            <a:ext cx="1991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*cluster of assets</a:t>
            </a:r>
          </a:p>
        </p:txBody>
      </p:sp>
      <p:pic>
        <p:nvPicPr>
          <p:cNvPr id="47" name="Picture 46" descr="A close up of a logo&#10;&#10;Description automatically generated">
            <a:extLst>
              <a:ext uri="{FF2B5EF4-FFF2-40B4-BE49-F238E27FC236}">
                <a16:creationId xmlns:a16="http://schemas.microsoft.com/office/drawing/2014/main" id="{608E27EE-6006-4C60-A26C-53F9888CDD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86" y="2557809"/>
            <a:ext cx="2136507" cy="213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7743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7" name="TextBox 6"/>
          <p:cNvSpPr txBox="1"/>
          <p:nvPr/>
        </p:nvSpPr>
        <p:spPr>
          <a:xfrm>
            <a:off x="1" y="2655044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THANK YOU FOR LISTENING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25284" y="6395529"/>
            <a:ext cx="4366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reestyle Script" panose="030804020302050B0404" pitchFamily="66" charset="0"/>
              </a:rPr>
              <a:t>Collaborative project. Narrative Game. ST_2019</a:t>
            </a:r>
          </a:p>
        </p:txBody>
      </p:sp>
    </p:spTree>
    <p:extLst>
      <p:ext uri="{BB962C8B-B14F-4D97-AF65-F5344CB8AC3E}">
        <p14:creationId xmlns:p14="http://schemas.microsoft.com/office/powerpoint/2010/main" val="269464020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FE0463-3322-4081-8B25-3252A31CFF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6AF8BE8-40D5-4BF2-BD81-B0C18A972CF5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BAB913-1B19-4FA5-BB50-425099A99F38}"/>
              </a:ext>
            </a:extLst>
          </p:cNvPr>
          <p:cNvSpPr txBox="1"/>
          <p:nvPr/>
        </p:nvSpPr>
        <p:spPr>
          <a:xfrm>
            <a:off x="4420998" y="805825"/>
            <a:ext cx="4303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TEAM PROJECT HEART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467C245-5106-41AA-B36D-FA65EDF4CA4B}"/>
              </a:ext>
            </a:extLst>
          </p:cNvPr>
          <p:cNvSpPr/>
          <p:nvPr/>
        </p:nvSpPr>
        <p:spPr>
          <a:xfrm rot="2247451">
            <a:off x="1001874" y="3577424"/>
            <a:ext cx="4077050" cy="1111594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D6B6C9-7394-4DB6-B9EF-82FC283A27BF}"/>
              </a:ext>
            </a:extLst>
          </p:cNvPr>
          <p:cNvSpPr txBox="1"/>
          <p:nvPr/>
        </p:nvSpPr>
        <p:spPr>
          <a:xfrm>
            <a:off x="360726" y="2504162"/>
            <a:ext cx="32045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ALBA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Project Lead &amp; Character Artist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CC2659-BA2F-4BFA-9BBB-C20BA84C5AA2}"/>
              </a:ext>
            </a:extLst>
          </p:cNvPr>
          <p:cNvSpPr txBox="1"/>
          <p:nvPr/>
        </p:nvSpPr>
        <p:spPr>
          <a:xfrm>
            <a:off x="2344722" y="4305594"/>
            <a:ext cx="3296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MARIA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Environment Artist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C9C952F-B6DD-413D-889C-5F802990BD37}"/>
              </a:ext>
            </a:extLst>
          </p:cNvPr>
          <p:cNvSpPr/>
          <p:nvPr/>
        </p:nvSpPr>
        <p:spPr>
          <a:xfrm rot="8118016">
            <a:off x="5043145" y="2015953"/>
            <a:ext cx="2286824" cy="1521342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DF202C-6E57-4D4B-B20A-B684D9B594D9}"/>
              </a:ext>
            </a:extLst>
          </p:cNvPr>
          <p:cNvSpPr txBox="1"/>
          <p:nvPr/>
        </p:nvSpPr>
        <p:spPr>
          <a:xfrm>
            <a:off x="4655890" y="2073423"/>
            <a:ext cx="3204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IGNACIO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Writer &amp; Designer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349C8D6-1FB4-4009-B1B9-6556550AC2DD}"/>
              </a:ext>
            </a:extLst>
          </p:cNvPr>
          <p:cNvSpPr/>
          <p:nvPr/>
        </p:nvSpPr>
        <p:spPr>
          <a:xfrm rot="16200000">
            <a:off x="8166955" y="3244156"/>
            <a:ext cx="2832140" cy="1175954"/>
          </a:xfrm>
          <a:prstGeom prst="roundRect">
            <a:avLst/>
          </a:prstGeom>
          <a:solidFill>
            <a:srgbClr val="D0627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2F05CB-5611-4949-AB98-29432E0F64EF}"/>
              </a:ext>
            </a:extLst>
          </p:cNvPr>
          <p:cNvSpPr txBox="1"/>
          <p:nvPr/>
        </p:nvSpPr>
        <p:spPr>
          <a:xfrm>
            <a:off x="7980728" y="2954970"/>
            <a:ext cx="32045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FREDERYK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Programmer, </a:t>
            </a:r>
          </a:p>
          <a:p>
            <a:pPr algn="ctr"/>
            <a:r>
              <a:rPr lang="de-DE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VFX &amp; Music</a:t>
            </a:r>
          </a:p>
        </p:txBody>
      </p:sp>
    </p:spTree>
    <p:extLst>
      <p:ext uri="{BB962C8B-B14F-4D97-AF65-F5344CB8AC3E}">
        <p14:creationId xmlns:p14="http://schemas.microsoft.com/office/powerpoint/2010/main" val="192044029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AA2264-C6A5-4C99-B2D8-E133B20E1AF3}"/>
              </a:ext>
            </a:extLst>
          </p:cNvPr>
          <p:cNvSpPr txBox="1"/>
          <p:nvPr/>
        </p:nvSpPr>
        <p:spPr>
          <a:xfrm>
            <a:off x="1" y="2655044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GAME CONCEPT</a:t>
            </a:r>
          </a:p>
        </p:txBody>
      </p:sp>
    </p:spTree>
    <p:extLst>
      <p:ext uri="{BB962C8B-B14F-4D97-AF65-F5344CB8AC3E}">
        <p14:creationId xmlns:p14="http://schemas.microsoft.com/office/powerpoint/2010/main" val="323827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2127B989-4C9F-46ED-8027-DECA4DA87A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557" y="-39137"/>
            <a:ext cx="7011436" cy="5123540"/>
          </a:xfrm>
          <a:prstGeom prst="rect">
            <a:avLst/>
          </a:prstGeom>
        </p:spPr>
      </p:pic>
      <p:pic>
        <p:nvPicPr>
          <p:cNvPr id="5" name="Picture 4" descr="A blackboard sign on a wall&#10;&#10;Description automatically generated">
            <a:extLst>
              <a:ext uri="{FF2B5EF4-FFF2-40B4-BE49-F238E27FC236}">
                <a16:creationId xmlns:a16="http://schemas.microsoft.com/office/drawing/2014/main" id="{4D63F6CD-2330-423A-AA7B-C7E8906290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232" y="3030253"/>
            <a:ext cx="5930301" cy="3319321"/>
          </a:xfrm>
          <a:prstGeom prst="rect">
            <a:avLst/>
          </a:prstGeom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18C20DC2-0255-4E9E-8E33-53F344AD5394}"/>
              </a:ext>
            </a:extLst>
          </p:cNvPr>
          <p:cNvSpPr/>
          <p:nvPr/>
        </p:nvSpPr>
        <p:spPr>
          <a:xfrm>
            <a:off x="5035829" y="3013690"/>
            <a:ext cx="2659310" cy="904184"/>
          </a:xfrm>
          <a:prstGeom prst="arc">
            <a:avLst>
              <a:gd name="adj1" fmla="val 11340917"/>
              <a:gd name="adj2" fmla="val 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FFA0B8-6FA0-4785-BC97-5336B5A990B9}"/>
              </a:ext>
            </a:extLst>
          </p:cNvPr>
          <p:cNvSpPr txBox="1"/>
          <p:nvPr/>
        </p:nvSpPr>
        <p:spPr>
          <a:xfrm>
            <a:off x="8607105" y="1040235"/>
            <a:ext cx="2021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THE STORY</a:t>
            </a:r>
          </a:p>
        </p:txBody>
      </p:sp>
    </p:spTree>
    <p:extLst>
      <p:ext uri="{BB962C8B-B14F-4D97-AF65-F5344CB8AC3E}">
        <p14:creationId xmlns:p14="http://schemas.microsoft.com/office/powerpoint/2010/main" val="101171056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A30D646B-002C-44B4-B034-063575254E1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70" y="171955"/>
            <a:ext cx="5416899" cy="3235007"/>
          </a:xfrm>
          <a:prstGeom prst="rect">
            <a:avLst/>
          </a:prstGeom>
        </p:spPr>
      </p:pic>
      <p:pic>
        <p:nvPicPr>
          <p:cNvPr id="5" name="Picture 4" descr="A close up of a blackboard&#10;&#10;Description automatically generated">
            <a:extLst>
              <a:ext uri="{FF2B5EF4-FFF2-40B4-BE49-F238E27FC236}">
                <a16:creationId xmlns:a16="http://schemas.microsoft.com/office/drawing/2014/main" id="{99E9B328-984F-44CA-A4CB-6E91F08ACC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73" y="2990722"/>
            <a:ext cx="6548910" cy="36198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44EE8B-84EC-4541-A0EB-A794F94A319C}"/>
              </a:ext>
            </a:extLst>
          </p:cNvPr>
          <p:cNvSpPr txBox="1"/>
          <p:nvPr/>
        </p:nvSpPr>
        <p:spPr>
          <a:xfrm>
            <a:off x="959522" y="2990722"/>
            <a:ext cx="25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INSIDE A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F348EF-1D37-405C-86AF-3EEE9EA42020}"/>
              </a:ext>
            </a:extLst>
          </p:cNvPr>
          <p:cNvSpPr txBox="1"/>
          <p:nvPr/>
        </p:nvSpPr>
        <p:spPr>
          <a:xfrm>
            <a:off x="8816829" y="5764373"/>
            <a:ext cx="2680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GAMEPLAY LOOP</a:t>
            </a:r>
          </a:p>
        </p:txBody>
      </p:sp>
    </p:spTree>
    <p:extLst>
      <p:ext uri="{BB962C8B-B14F-4D97-AF65-F5344CB8AC3E}">
        <p14:creationId xmlns:p14="http://schemas.microsoft.com/office/powerpoint/2010/main" val="168996774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4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BF17C098-5351-4581-B21E-EAEE8C72225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660"/>
          <a:stretch/>
        </p:blipFill>
        <p:spPr>
          <a:xfrm>
            <a:off x="199645" y="133043"/>
            <a:ext cx="7279434" cy="3155441"/>
          </a:xfrm>
          <a:prstGeom prst="rect">
            <a:avLst/>
          </a:prstGeom>
        </p:spPr>
      </p:pic>
      <p:pic>
        <p:nvPicPr>
          <p:cNvPr id="6" name="Picture 5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751B1E74-C981-4E45-ABC4-FB904E4AC86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72"/>
          <a:stretch/>
        </p:blipFill>
        <p:spPr>
          <a:xfrm>
            <a:off x="4370372" y="3077105"/>
            <a:ext cx="7279434" cy="3647852"/>
          </a:xfrm>
          <a:prstGeom prst="rect">
            <a:avLst/>
          </a:prstGeom>
        </p:spPr>
      </p:pic>
      <p:pic>
        <p:nvPicPr>
          <p:cNvPr id="7" name="Picture 6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98669478-3402-462E-9EE9-591FD09B85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72"/>
          <a:stretch/>
        </p:blipFill>
        <p:spPr>
          <a:xfrm>
            <a:off x="4370372" y="3076299"/>
            <a:ext cx="7279434" cy="3647852"/>
          </a:xfrm>
          <a:prstGeom prst="rect">
            <a:avLst/>
          </a:prstGeom>
        </p:spPr>
      </p:pic>
      <p:pic>
        <p:nvPicPr>
          <p:cNvPr id="9" name="Picture 8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90E38D1E-B714-436D-984B-F7489806A5A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660"/>
          <a:stretch/>
        </p:blipFill>
        <p:spPr>
          <a:xfrm>
            <a:off x="199645" y="131646"/>
            <a:ext cx="7279434" cy="31554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575A2D7-DC7E-4F47-AE58-BAF7BECD33B3}"/>
              </a:ext>
            </a:extLst>
          </p:cNvPr>
          <p:cNvSpPr txBox="1"/>
          <p:nvPr/>
        </p:nvSpPr>
        <p:spPr>
          <a:xfrm>
            <a:off x="8425724" y="1214984"/>
            <a:ext cx="2558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THE EMOTIONS</a:t>
            </a:r>
          </a:p>
        </p:txBody>
      </p:sp>
    </p:spTree>
    <p:extLst>
      <p:ext uri="{BB962C8B-B14F-4D97-AF65-F5344CB8AC3E}">
        <p14:creationId xmlns:p14="http://schemas.microsoft.com/office/powerpoint/2010/main" val="177747933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2FE459CB-9619-4601-8CE8-23456C68DD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8A638FB-210F-4073-8C4D-BA19620B20AE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474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1" name="Group 50"/>
          <p:cNvGrpSpPr/>
          <p:nvPr/>
        </p:nvGrpSpPr>
        <p:grpSpPr>
          <a:xfrm>
            <a:off x="6157789" y="3441030"/>
            <a:ext cx="4028005" cy="0"/>
            <a:chOff x="6157789" y="3441030"/>
            <a:chExt cx="4028005" cy="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6157789" y="3441030"/>
              <a:ext cx="2382253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7803541" y="3441030"/>
              <a:ext cx="2382253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2382249" y="3441030"/>
            <a:ext cx="3901872" cy="0"/>
            <a:chOff x="2382249" y="3441030"/>
            <a:chExt cx="3901872" cy="0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2382249" y="3441030"/>
              <a:ext cx="271074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901868" y="3441030"/>
              <a:ext cx="2382253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6" name="Straight Connector 45"/>
          <p:cNvCxnSpPr/>
          <p:nvPr/>
        </p:nvCxnSpPr>
        <p:spPr>
          <a:xfrm>
            <a:off x="10059462" y="3441030"/>
            <a:ext cx="238225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0" y="3441032"/>
            <a:ext cx="238225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255921" y="3314700"/>
            <a:ext cx="252664" cy="2526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nut 8"/>
          <p:cNvSpPr/>
          <p:nvPr/>
        </p:nvSpPr>
        <p:spPr>
          <a:xfrm>
            <a:off x="2133535" y="3203456"/>
            <a:ext cx="497425" cy="497425"/>
          </a:xfrm>
          <a:prstGeom prst="donut">
            <a:avLst>
              <a:gd name="adj" fmla="val 545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Donut 10"/>
          <p:cNvSpPr/>
          <p:nvPr/>
        </p:nvSpPr>
        <p:spPr>
          <a:xfrm>
            <a:off x="1928463" y="2987243"/>
            <a:ext cx="907576" cy="907576"/>
          </a:xfrm>
          <a:prstGeom prst="donu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2382251" y="3894819"/>
            <a:ext cx="3544" cy="1219441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2238710" y="5032256"/>
            <a:ext cx="287079" cy="287079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c 17"/>
          <p:cNvSpPr/>
          <p:nvPr/>
        </p:nvSpPr>
        <p:spPr>
          <a:xfrm>
            <a:off x="1818725" y="2877694"/>
            <a:ext cx="1127051" cy="1126673"/>
          </a:xfrm>
          <a:prstGeom prst="arc">
            <a:avLst>
              <a:gd name="adj1" fmla="val 5359041"/>
              <a:gd name="adj2" fmla="val 10710745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820147" y="2136824"/>
            <a:ext cx="1125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Calm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1599163" y="5781000"/>
            <a:ext cx="1566172" cy="37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6157789" y="3314698"/>
            <a:ext cx="252664" cy="252664"/>
          </a:xfrm>
          <a:prstGeom prst="ellipse">
            <a:avLst/>
          </a:prstGeom>
          <a:solidFill>
            <a:srgbClr val="A57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onut 27"/>
          <p:cNvSpPr/>
          <p:nvPr/>
        </p:nvSpPr>
        <p:spPr>
          <a:xfrm>
            <a:off x="6035308" y="3203456"/>
            <a:ext cx="497425" cy="497425"/>
          </a:xfrm>
          <a:prstGeom prst="donut">
            <a:avLst>
              <a:gd name="adj" fmla="val 5455"/>
            </a:avLst>
          </a:prstGeom>
          <a:solidFill>
            <a:srgbClr val="A571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Donut 28"/>
          <p:cNvSpPr/>
          <p:nvPr/>
        </p:nvSpPr>
        <p:spPr>
          <a:xfrm>
            <a:off x="5830331" y="2987241"/>
            <a:ext cx="907576" cy="907576"/>
          </a:xfrm>
          <a:prstGeom prst="donu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 flipH="1">
            <a:off x="6284117" y="1767427"/>
            <a:ext cx="3544" cy="121944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6123374" y="1714096"/>
            <a:ext cx="287079" cy="287079"/>
          </a:xfrm>
          <a:prstGeom prst="ellipse">
            <a:avLst/>
          </a:prstGeom>
          <a:solidFill>
            <a:srgbClr val="A5719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c 31"/>
          <p:cNvSpPr/>
          <p:nvPr/>
        </p:nvSpPr>
        <p:spPr>
          <a:xfrm rot="5400000">
            <a:off x="5720591" y="2875092"/>
            <a:ext cx="1127051" cy="1126673"/>
          </a:xfrm>
          <a:prstGeom prst="arc">
            <a:avLst>
              <a:gd name="adj1" fmla="val 5359041"/>
              <a:gd name="adj2" fmla="val 10710745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5833943" y="1181405"/>
            <a:ext cx="8867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Freestyle Script" panose="030804020302050B0404" pitchFamily="66" charset="0"/>
              </a:rPr>
              <a:t>Middle</a:t>
            </a:r>
          </a:p>
        </p:txBody>
      </p:sp>
      <p:cxnSp>
        <p:nvCxnSpPr>
          <p:cNvPr id="34" name="Straight Connector 33"/>
          <p:cNvCxnSpPr/>
          <p:nvPr/>
        </p:nvCxnSpPr>
        <p:spPr>
          <a:xfrm flipV="1">
            <a:off x="5501030" y="1203632"/>
            <a:ext cx="1566172" cy="373"/>
          </a:xfrm>
          <a:prstGeom prst="line">
            <a:avLst/>
          </a:prstGeom>
          <a:ln w="19050">
            <a:solidFill>
              <a:srgbClr val="A571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10059462" y="3314698"/>
            <a:ext cx="252664" cy="2526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Donut 37"/>
          <p:cNvSpPr/>
          <p:nvPr/>
        </p:nvSpPr>
        <p:spPr>
          <a:xfrm>
            <a:off x="9937077" y="3202273"/>
            <a:ext cx="497425" cy="497425"/>
          </a:xfrm>
          <a:prstGeom prst="donut">
            <a:avLst>
              <a:gd name="adj" fmla="val 545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Donut 38"/>
          <p:cNvSpPr/>
          <p:nvPr/>
        </p:nvSpPr>
        <p:spPr>
          <a:xfrm>
            <a:off x="9732004" y="2987241"/>
            <a:ext cx="907576" cy="907576"/>
          </a:xfrm>
          <a:prstGeom prst="donu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 flipH="1">
            <a:off x="10185792" y="3894817"/>
            <a:ext cx="3544" cy="1219441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10042251" y="5032254"/>
            <a:ext cx="287079" cy="28707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c 41"/>
          <p:cNvSpPr/>
          <p:nvPr/>
        </p:nvSpPr>
        <p:spPr>
          <a:xfrm>
            <a:off x="9622266" y="2877692"/>
            <a:ext cx="1127051" cy="1126673"/>
          </a:xfrm>
          <a:prstGeom prst="arc">
            <a:avLst>
              <a:gd name="adj1" fmla="val 5359041"/>
              <a:gd name="adj2" fmla="val 10710745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9772526" y="5235443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Freestyle Script" panose="030804020302050B0404" pitchFamily="66" charset="0"/>
              </a:rPr>
              <a:t>Ending</a:t>
            </a:r>
          </a:p>
        </p:txBody>
      </p:sp>
      <p:cxnSp>
        <p:nvCxnSpPr>
          <p:cNvPr id="44" name="Straight Connector 43"/>
          <p:cNvCxnSpPr/>
          <p:nvPr/>
        </p:nvCxnSpPr>
        <p:spPr>
          <a:xfrm flipV="1">
            <a:off x="9402704" y="5780998"/>
            <a:ext cx="1566172" cy="373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103145" y="4217109"/>
            <a:ext cx="247856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Shift in tone,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unsettling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9654234" y="2120797"/>
            <a:ext cx="10631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Dark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806182" y="5227053"/>
            <a:ext cx="1157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Freestyle Script" panose="030804020302050B0404" pitchFamily="66" charset="0"/>
              </a:rPr>
              <a:t>Beginning</a:t>
            </a:r>
          </a:p>
        </p:txBody>
      </p:sp>
    </p:spTree>
    <p:extLst>
      <p:ext uri="{BB962C8B-B14F-4D97-AF65-F5344CB8AC3E}">
        <p14:creationId xmlns:p14="http://schemas.microsoft.com/office/powerpoint/2010/main" val="38046305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5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80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500"/>
                            </p:stCondLst>
                            <p:childTnLst>
                              <p:par>
                                <p:cTn id="1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90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5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 animBg="1"/>
      <p:bldP spid="16" grpId="0" animBg="1"/>
      <p:bldP spid="18" grpId="0" animBg="1"/>
      <p:bldP spid="20" grpId="0"/>
      <p:bldP spid="26" grpId="0" animBg="1"/>
      <p:bldP spid="28" grpId="0" animBg="1"/>
      <p:bldP spid="29" grpId="0" animBg="1"/>
      <p:bldP spid="31" grpId="0" animBg="1"/>
      <p:bldP spid="32" grpId="0" animBg="1"/>
      <p:bldP spid="33" grpId="0"/>
      <p:bldP spid="36" grpId="0" animBg="1"/>
      <p:bldP spid="38" grpId="0" animBg="1"/>
      <p:bldP spid="39" grpId="0" animBg="1"/>
      <p:bldP spid="41" grpId="0" animBg="1"/>
      <p:bldP spid="42" grpId="0" animBg="1"/>
      <p:bldP spid="43" grpId="0"/>
      <p:bldP spid="47" grpId="0"/>
      <p:bldP spid="48" grpId="0"/>
      <p:bldP spid="4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185D4-5204-484A-8931-558986C79C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9A2D45-62A6-480E-995E-C44F9490C2DC}"/>
              </a:ext>
            </a:extLst>
          </p:cNvPr>
          <p:cNvSpPr/>
          <p:nvPr/>
        </p:nvSpPr>
        <p:spPr>
          <a:xfrm>
            <a:off x="0" y="-12030"/>
            <a:ext cx="12192000" cy="6870030"/>
          </a:xfrm>
          <a:prstGeom prst="rect">
            <a:avLst/>
          </a:prstGeom>
          <a:solidFill>
            <a:srgbClr val="D0627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F42D9-7D6D-47C1-B364-85C565BF35A2}"/>
              </a:ext>
            </a:extLst>
          </p:cNvPr>
          <p:cNvSpPr txBox="1"/>
          <p:nvPr/>
        </p:nvSpPr>
        <p:spPr>
          <a:xfrm>
            <a:off x="1" y="2655044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ARTWORK</a:t>
            </a:r>
          </a:p>
        </p:txBody>
      </p:sp>
    </p:spTree>
    <p:extLst>
      <p:ext uri="{BB962C8B-B14F-4D97-AF65-F5344CB8AC3E}">
        <p14:creationId xmlns:p14="http://schemas.microsoft.com/office/powerpoint/2010/main" val="74067220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>
            <a:extLst>
              <a:ext uri="{FF2B5EF4-FFF2-40B4-BE49-F238E27FC236}">
                <a16:creationId xmlns:a16="http://schemas.microsoft.com/office/drawing/2014/main" id="{C1E80795-22FB-4118-A390-8588EA5F2A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  <a:solidFill>
            <a:srgbClr val="A5719F"/>
          </a:solidFill>
        </p:spPr>
      </p:pic>
      <p:grpSp>
        <p:nvGrpSpPr>
          <p:cNvPr id="42" name="Group 4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D06274">
              <a:alpha val="50196"/>
            </a:srgbClr>
          </a:solidFill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355376" y="2688758"/>
              <a:ext cx="7836624" cy="175432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>
                  <a:solidFill>
                    <a:srgbClr val="F0A8AA"/>
                  </a:solidFill>
                  <a:latin typeface="Freestyle Script" panose="030804020302050B0404" pitchFamily="66" charset="0"/>
                </a:rPr>
                <a:t>~ Character Concept Art ~</a:t>
              </a:r>
            </a:p>
            <a:p>
              <a:pPr algn="ctr"/>
              <a:r>
                <a:rPr lang="en-US" sz="5400" dirty="0">
                  <a:latin typeface="Freestyle Script" panose="030804020302050B0404" pitchFamily="66" charset="0"/>
                </a:rPr>
                <a:t> </a:t>
              </a:r>
              <a:r>
                <a:rPr lang="en-US" sz="5400" dirty="0">
                  <a:solidFill>
                    <a:schemeClr val="bg1"/>
                  </a:solidFill>
                  <a:latin typeface="Freestyle Script" panose="030804020302050B0404" pitchFamily="66" charset="0"/>
                </a:rPr>
                <a:t>Alba 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-6224654" y="0"/>
            <a:ext cx="11414521" cy="6858000"/>
            <a:chOff x="551795" y="0"/>
            <a:chExt cx="11414521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551795" y="0"/>
              <a:ext cx="11414521" cy="6858000"/>
              <a:chOff x="0" y="0"/>
              <a:chExt cx="11414521" cy="6858000"/>
            </a:xfrm>
            <a:effectLst>
              <a:outerShdw blurRad="254000" dist="88900" algn="l" rotWithShape="0">
                <a:prstClr val="black">
                  <a:alpha val="51000"/>
                </a:prstClr>
              </a:outerShdw>
            </a:effectLst>
          </p:grpSpPr>
          <p:sp>
            <p:nvSpPr>
              <p:cNvPr id="11" name="Rectangle 10"/>
              <p:cNvSpPr/>
              <p:nvPr/>
            </p:nvSpPr>
            <p:spPr>
              <a:xfrm>
                <a:off x="0" y="0"/>
                <a:ext cx="11259879" cy="6858000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Heart 13"/>
              <p:cNvSpPr/>
              <p:nvPr/>
            </p:nvSpPr>
            <p:spPr>
              <a:xfrm rot="5400000">
                <a:off x="10557164" y="339236"/>
                <a:ext cx="880223" cy="834490"/>
              </a:xfrm>
              <a:prstGeom prst="hear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10780709" y="329030"/>
                <a:ext cx="434734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4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Bahnschrift SemiBold Condensed" panose="020B0502040204020203" pitchFamily="34" charset="0"/>
                  </a:rPr>
                  <a:t>A</a:t>
                </a:r>
              </a:p>
            </p:txBody>
          </p:sp>
        </p:grpSp>
        <p:pic>
          <p:nvPicPr>
            <p:cNvPr id="44" name="Picture 4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16" t="3798" r="2397" b="2717"/>
            <a:stretch/>
          </p:blipFill>
          <p:spPr>
            <a:xfrm>
              <a:off x="8100469" y="1707432"/>
              <a:ext cx="3540370" cy="4798521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32" t="4122" r="5347" b="2444"/>
            <a:stretch/>
          </p:blipFill>
          <p:spPr>
            <a:xfrm>
              <a:off x="4547876" y="1707432"/>
              <a:ext cx="3594937" cy="4798522"/>
            </a:xfrm>
            <a:prstGeom prst="rect">
              <a:avLst/>
            </a:prstGeom>
          </p:spPr>
        </p:pic>
        <p:sp>
          <p:nvSpPr>
            <p:cNvPr id="46" name="TextBox 45"/>
            <p:cNvSpPr txBox="1"/>
            <p:nvPr/>
          </p:nvSpPr>
          <p:spPr>
            <a:xfrm>
              <a:off x="6144226" y="433315"/>
              <a:ext cx="344579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Freestyle Script" panose="030804020302050B0404" pitchFamily="66" charset="0"/>
                </a:rPr>
                <a:t>Sketches of Characters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-6623422" y="0"/>
            <a:ext cx="10767405" cy="6858000"/>
            <a:chOff x="394264" y="0"/>
            <a:chExt cx="10767405" cy="6858000"/>
          </a:xfrm>
        </p:grpSpPr>
        <p:grpSp>
          <p:nvGrpSpPr>
            <p:cNvPr id="23" name="Group 22"/>
            <p:cNvGrpSpPr/>
            <p:nvPr/>
          </p:nvGrpSpPr>
          <p:grpSpPr>
            <a:xfrm>
              <a:off x="394264" y="0"/>
              <a:ext cx="10767405" cy="6858000"/>
              <a:chOff x="0" y="0"/>
              <a:chExt cx="10767405" cy="6858000"/>
            </a:xfrm>
            <a:effectLst>
              <a:outerShdw blurRad="254000" dist="88900" algn="l" rotWithShape="0">
                <a:prstClr val="black">
                  <a:alpha val="51000"/>
                </a:prstClr>
              </a:outerShdw>
            </a:effectLst>
          </p:grpSpPr>
          <p:sp>
            <p:nvSpPr>
              <p:cNvPr id="21" name="Rectangle 20"/>
              <p:cNvSpPr/>
              <p:nvPr/>
            </p:nvSpPr>
            <p:spPr>
              <a:xfrm>
                <a:off x="0" y="0"/>
                <a:ext cx="10580030" cy="6858000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Heart 14"/>
              <p:cNvSpPr/>
              <p:nvPr/>
            </p:nvSpPr>
            <p:spPr>
              <a:xfrm rot="5400000">
                <a:off x="9910048" y="1006571"/>
                <a:ext cx="880223" cy="834490"/>
              </a:xfrm>
              <a:prstGeom prst="hear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10165308" y="1013457"/>
                <a:ext cx="421910" cy="769441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r>
                  <a:rPr lang="en-US" sz="4400" b="1" dirty="0">
                    <a:latin typeface="Bahnschrift SemiBold Condensed" panose="020B0502040204020203" pitchFamily="34" charset="0"/>
                  </a:rPr>
                  <a:t>B</a:t>
                </a:r>
              </a:p>
            </p:txBody>
          </p:sp>
        </p:grpSp>
        <p:pic>
          <p:nvPicPr>
            <p:cNvPr id="49" name="Picture 48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7261"/>
            <a:stretch/>
          </p:blipFill>
          <p:spPr>
            <a:xfrm>
              <a:off x="3595488" y="625888"/>
              <a:ext cx="3478922" cy="2911203"/>
            </a:xfrm>
            <a:prstGeom prst="rect">
              <a:avLst/>
            </a:prstGeom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61"/>
            <a:stretch/>
          </p:blipFill>
          <p:spPr>
            <a:xfrm>
              <a:off x="6562738" y="3571018"/>
              <a:ext cx="3457622" cy="3183101"/>
            </a:xfrm>
            <a:prstGeom prst="rect">
              <a:avLst/>
            </a:prstGeom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</p:pic>
        <p:sp>
          <p:nvSpPr>
            <p:cNvPr id="51" name="TextBox 50"/>
            <p:cNvSpPr txBox="1"/>
            <p:nvPr/>
          </p:nvSpPr>
          <p:spPr>
            <a:xfrm>
              <a:off x="7348810" y="1579698"/>
              <a:ext cx="26033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Freestyle Script" panose="030804020302050B0404" pitchFamily="66" charset="0"/>
                </a:rPr>
                <a:t>The Protagonist Concept</a:t>
              </a: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-7367120" y="-11786"/>
            <a:ext cx="10345588" cy="6858000"/>
            <a:chOff x="-785559" y="-11786"/>
            <a:chExt cx="10345588" cy="6858000"/>
          </a:xfrm>
        </p:grpSpPr>
        <p:grpSp>
          <p:nvGrpSpPr>
            <p:cNvPr id="57" name="Group 56"/>
            <p:cNvGrpSpPr/>
            <p:nvPr/>
          </p:nvGrpSpPr>
          <p:grpSpPr>
            <a:xfrm>
              <a:off x="-785559" y="-11786"/>
              <a:ext cx="10345588" cy="6858000"/>
              <a:chOff x="-97175" y="0"/>
              <a:chExt cx="10345588" cy="6858000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-97175" y="0"/>
                <a:ext cx="10345588" cy="6858000"/>
                <a:chOff x="0" y="0"/>
                <a:chExt cx="10345588" cy="6858000"/>
              </a:xfrm>
              <a:effectLst>
                <a:outerShdw blurRad="254000" dist="88900" algn="l" rotWithShape="0">
                  <a:prstClr val="black">
                    <a:alpha val="51000"/>
                  </a:prstClr>
                </a:outerShdw>
              </a:effectLst>
            </p:grpSpPr>
            <p:sp>
              <p:nvSpPr>
                <p:cNvPr id="26" name="Rectangle 25"/>
                <p:cNvSpPr/>
                <p:nvPr/>
              </p:nvSpPr>
              <p:spPr>
                <a:xfrm>
                  <a:off x="0" y="0"/>
                  <a:ext cx="10178716" cy="6858000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Heart 15"/>
                <p:cNvSpPr/>
                <p:nvPr/>
              </p:nvSpPr>
              <p:spPr>
                <a:xfrm rot="5400000">
                  <a:off x="9488231" y="1831401"/>
                  <a:ext cx="880223" cy="834490"/>
                </a:xfrm>
                <a:prstGeom prst="heart">
                  <a:avLst/>
                </a:prstGeom>
                <a:solidFill>
                  <a:srgbClr val="D0627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 26"/>
                <p:cNvSpPr/>
                <p:nvPr/>
              </p:nvSpPr>
              <p:spPr>
                <a:xfrm>
                  <a:off x="9741594" y="1854365"/>
                  <a:ext cx="420308" cy="769441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US" sz="4400" b="1" dirty="0">
                      <a:latin typeface="Bahnschrift SemiBold Condensed" panose="020B0502040204020203" pitchFamily="34" charset="0"/>
                    </a:rPr>
                    <a:t>C</a:t>
                  </a:r>
                </a:p>
              </p:txBody>
            </p:sp>
          </p:grpSp>
          <p:pic>
            <p:nvPicPr>
              <p:cNvPr id="53" name="Picture 5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69799" y="3884062"/>
                <a:ext cx="4237031" cy="2757759"/>
              </a:xfrm>
              <a:prstGeom prst="rect">
                <a:avLst/>
              </a:prstGeom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</p:pic>
          <p:sp>
            <p:nvSpPr>
              <p:cNvPr id="56" name="TextBox 55"/>
              <p:cNvSpPr txBox="1"/>
              <p:nvPr/>
            </p:nvSpPr>
            <p:spPr>
              <a:xfrm>
                <a:off x="6394011" y="131581"/>
                <a:ext cx="125226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solidFill>
                      <a:schemeClr val="bg1"/>
                    </a:solidFill>
                    <a:latin typeface="Freestyle Script" panose="030804020302050B0404" pitchFamily="66" charset="0"/>
                  </a:rPr>
                  <a:t>3D Model</a:t>
                </a:r>
              </a:p>
            </p:txBody>
          </p:sp>
        </p:grpSp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1546" y="983440"/>
              <a:ext cx="4960856" cy="2665595"/>
            </a:xfrm>
            <a:prstGeom prst="rect">
              <a:avLst/>
            </a:prstGeom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</p:pic>
      </p:grpSp>
      <p:grpSp>
        <p:nvGrpSpPr>
          <p:cNvPr id="62" name="Group 61"/>
          <p:cNvGrpSpPr/>
          <p:nvPr/>
        </p:nvGrpSpPr>
        <p:grpSpPr>
          <a:xfrm>
            <a:off x="-7696847" y="4593"/>
            <a:ext cx="9663589" cy="6858000"/>
            <a:chOff x="-1130529" y="4593"/>
            <a:chExt cx="9663589" cy="6858000"/>
          </a:xfrm>
        </p:grpSpPr>
        <p:grpSp>
          <p:nvGrpSpPr>
            <p:cNvPr id="34" name="Group 33"/>
            <p:cNvGrpSpPr/>
            <p:nvPr/>
          </p:nvGrpSpPr>
          <p:grpSpPr>
            <a:xfrm>
              <a:off x="-1130529" y="4593"/>
              <a:ext cx="9663589" cy="6858000"/>
              <a:chOff x="-32826" y="0"/>
              <a:chExt cx="9663589" cy="6858000"/>
            </a:xfrm>
            <a:effectLst>
              <a:outerShdw blurRad="254000" dist="88900" algn="l" rotWithShape="0">
                <a:prstClr val="black">
                  <a:alpha val="51000"/>
                </a:prstClr>
              </a:outerShdw>
            </a:effectLst>
          </p:grpSpPr>
          <p:sp>
            <p:nvSpPr>
              <p:cNvPr id="32" name="Rectangle 31"/>
              <p:cNvSpPr/>
              <p:nvPr/>
            </p:nvSpPr>
            <p:spPr>
              <a:xfrm>
                <a:off x="-32826" y="0"/>
                <a:ext cx="9541681" cy="6858000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Heart 30"/>
              <p:cNvSpPr/>
              <p:nvPr/>
            </p:nvSpPr>
            <p:spPr>
              <a:xfrm rot="5400000">
                <a:off x="8773406" y="2469735"/>
                <a:ext cx="880223" cy="834490"/>
              </a:xfrm>
              <a:prstGeom prst="hear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9032719" y="2473529"/>
                <a:ext cx="428322" cy="769441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r>
                  <a:rPr lang="en-US" sz="4400" b="1" dirty="0">
                    <a:latin typeface="Bahnschrift SemiBold Condensed" panose="020B0502040204020203" pitchFamily="34" charset="0"/>
                  </a:rPr>
                  <a:t>D</a:t>
                </a:r>
              </a:p>
            </p:txBody>
          </p:sp>
        </p:grpSp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88633" y="679280"/>
              <a:ext cx="3085517" cy="3310808"/>
            </a:xfrm>
            <a:prstGeom prst="rect">
              <a:avLst/>
            </a:prstGeom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</p:pic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6276" y="3515196"/>
              <a:ext cx="3762428" cy="3172721"/>
            </a:xfrm>
            <a:prstGeom prst="rect">
              <a:avLst/>
            </a:prstGeom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</p:pic>
      </p:grpSp>
      <p:grpSp>
        <p:nvGrpSpPr>
          <p:cNvPr id="69" name="Group 68"/>
          <p:cNvGrpSpPr/>
          <p:nvPr/>
        </p:nvGrpSpPr>
        <p:grpSpPr>
          <a:xfrm>
            <a:off x="-7061654" y="-14365"/>
            <a:ext cx="8076869" cy="6858000"/>
            <a:chOff x="-7130024" y="-14365"/>
            <a:chExt cx="8076869" cy="6858000"/>
          </a:xfrm>
        </p:grpSpPr>
        <p:grpSp>
          <p:nvGrpSpPr>
            <p:cNvPr id="66" name="Group 65"/>
            <p:cNvGrpSpPr/>
            <p:nvPr/>
          </p:nvGrpSpPr>
          <p:grpSpPr>
            <a:xfrm>
              <a:off x="-7130024" y="-14365"/>
              <a:ext cx="8076869" cy="6858000"/>
              <a:chOff x="-205885" y="-14365"/>
              <a:chExt cx="8076869" cy="6858000"/>
            </a:xfrm>
          </p:grpSpPr>
          <p:grpSp>
            <p:nvGrpSpPr>
              <p:cNvPr id="40" name="Group 39"/>
              <p:cNvGrpSpPr/>
              <p:nvPr/>
            </p:nvGrpSpPr>
            <p:grpSpPr>
              <a:xfrm>
                <a:off x="-205885" y="-14365"/>
                <a:ext cx="8076869" cy="6858000"/>
                <a:chOff x="-32826" y="0"/>
                <a:chExt cx="8076869" cy="6858000"/>
              </a:xfrm>
              <a:effectLst>
                <a:outerShdw blurRad="254000" dist="88900" algn="l" rotWithShape="0">
                  <a:prstClr val="black">
                    <a:alpha val="51000"/>
                  </a:prstClr>
                </a:outerShdw>
              </a:effectLst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-32826" y="0"/>
                  <a:ext cx="7925542" cy="6858000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Heart 28"/>
                <p:cNvSpPr/>
                <p:nvPr/>
              </p:nvSpPr>
              <p:spPr>
                <a:xfrm rot="5400000">
                  <a:off x="7186686" y="3758035"/>
                  <a:ext cx="880223" cy="834490"/>
                </a:xfrm>
                <a:prstGeom prst="hear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>
                  <a:off x="7453229" y="3790559"/>
                  <a:ext cx="393056" cy="769441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US" sz="4400" b="1" dirty="0">
                      <a:latin typeface="Bahnschrift SemiBold Condensed" panose="020B0502040204020203" pitchFamily="34" charset="0"/>
                    </a:rPr>
                    <a:t>F</a:t>
                  </a:r>
                </a:p>
              </p:txBody>
            </p:sp>
          </p:grpSp>
          <p:pic>
            <p:nvPicPr>
              <p:cNvPr id="63" name="Picture 62"/>
              <p:cNvPicPr>
                <a:picLocks noChangeAspect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2990"/>
              <a:stretch/>
            </p:blipFill>
            <p:spPr>
              <a:xfrm>
                <a:off x="1344365" y="621398"/>
                <a:ext cx="3510331" cy="3171442"/>
              </a:xfrm>
              <a:prstGeom prst="rect">
                <a:avLst/>
              </a:prstGeom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</p:pic>
          <p:pic>
            <p:nvPicPr>
              <p:cNvPr id="64" name="Picture 63"/>
              <p:cNvPicPr>
                <a:picLocks noChangeAspect="1"/>
              </p:cNvPicPr>
              <p:nvPr/>
            </p:nvPicPr>
            <p:blipFill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6332"/>
              <a:stretch/>
            </p:blipFill>
            <p:spPr>
              <a:xfrm>
                <a:off x="2925502" y="3515707"/>
                <a:ext cx="3921736" cy="3172210"/>
              </a:xfrm>
              <a:prstGeom prst="rect">
                <a:avLst/>
              </a:prstGeom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</p:pic>
        </p:grpSp>
        <p:sp>
          <p:nvSpPr>
            <p:cNvPr id="65" name="TextBox 64"/>
            <p:cNvSpPr txBox="1"/>
            <p:nvPr/>
          </p:nvSpPr>
          <p:spPr>
            <a:xfrm>
              <a:off x="-2738449" y="3801"/>
              <a:ext cx="193835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Freestyle Script" panose="030804020302050B0404" pitchFamily="66" charset="0"/>
                </a:rPr>
                <a:t>Anger Concept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22317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 L 0.5418 0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08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0 L 0.52565 0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3.7037E-7 L 0.50586 3.7037E-7 " pathEditMode="relative" rAng="0" ptsTypes="AA">
                                      <p:cBhvr>
                                        <p:cTn id="14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8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44444E-6 L 0.47891 -4.44444E-6 " pathEditMode="relative" rAng="0" ptsTypes="AA">
                                      <p:cBhvr>
                                        <p:cTn id="18" dur="1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94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3.33333E-6 L 0.50912 3.33333E-6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4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203</Words>
  <Application>Microsoft Office PowerPoint</Application>
  <PresentationFormat>Widescreen</PresentationFormat>
  <Paragraphs>70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Bahnschrift SemiBold</vt:lpstr>
      <vt:lpstr>Bahnschrift SemiBold Condensed</vt:lpstr>
      <vt:lpstr>Calibri</vt:lpstr>
      <vt:lpstr>Calibri Light</vt:lpstr>
      <vt:lpstr>Freestyle Script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Mariia Lobanova (mlobanov)</dc:creator>
  <cp:lastModifiedBy>Frederyk Sperling</cp:lastModifiedBy>
  <cp:revision>72</cp:revision>
  <dcterms:created xsi:type="dcterms:W3CDTF">2019-06-05T13:54:15Z</dcterms:created>
  <dcterms:modified xsi:type="dcterms:W3CDTF">2019-06-06T10:02:16Z</dcterms:modified>
</cp:coreProperties>
</file>

<file path=docProps/thumbnail.jpeg>
</file>